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0" r:id="rId3"/>
    <p:sldId id="257" r:id="rId4"/>
    <p:sldId id="259" r:id="rId5"/>
    <p:sldId id="320" r:id="rId6"/>
    <p:sldId id="322" r:id="rId7"/>
    <p:sldId id="323" r:id="rId8"/>
    <p:sldId id="325" r:id="rId9"/>
    <p:sldId id="326" r:id="rId10"/>
    <p:sldId id="327" r:id="rId11"/>
    <p:sldId id="314" r:id="rId12"/>
    <p:sldId id="328" r:id="rId13"/>
    <p:sldId id="303" r:id="rId14"/>
    <p:sldId id="329" r:id="rId15"/>
    <p:sldId id="316" r:id="rId16"/>
    <p:sldId id="318" r:id="rId17"/>
    <p:sldId id="298" r:id="rId18"/>
    <p:sldId id="306" r:id="rId19"/>
    <p:sldId id="301" r:id="rId20"/>
    <p:sldId id="293" r:id="rId21"/>
    <p:sldId id="300" r:id="rId22"/>
    <p:sldId id="308" r:id="rId23"/>
    <p:sldId id="294" r:id="rId24"/>
    <p:sldId id="295" r:id="rId25"/>
    <p:sldId id="296" r:id="rId26"/>
    <p:sldId id="278" r:id="rId27"/>
    <p:sldId id="274" r:id="rId28"/>
    <p:sldId id="309" r:id="rId29"/>
    <p:sldId id="319" r:id="rId30"/>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FFC4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969" autoAdjust="0"/>
  </p:normalViewPr>
  <p:slideViewPr>
    <p:cSldViewPr>
      <p:cViewPr varScale="1">
        <p:scale>
          <a:sx n="99" d="100"/>
          <a:sy n="99" d="100"/>
        </p:scale>
        <p:origin x="1290" y="90"/>
      </p:cViewPr>
      <p:guideLst>
        <p:guide orient="horz" pos="2160"/>
        <p:guide pos="2880"/>
      </p:guideLst>
    </p:cSldViewPr>
  </p:slideViewPr>
  <p:outlineViewPr>
    <p:cViewPr>
      <p:scale>
        <a:sx n="33" d="100"/>
        <a:sy n="33" d="100"/>
      </p:scale>
      <p:origin x="0" y="2892"/>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651"/>
          </a:xfrm>
          <a:prstGeom prst="rect">
            <a:avLst/>
          </a:prstGeom>
        </p:spPr>
        <p:txBody>
          <a:bodyPr vert="horz" lIns="99044" tIns="49523" rIns="99044" bIns="49523" rtlCol="0"/>
          <a:lstStyle>
            <a:lvl1pPr algn="l">
              <a:defRPr sz="1300"/>
            </a:lvl1pPr>
          </a:lstStyle>
          <a:p>
            <a:endParaRPr lang="en-US" sz="100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023094" y="1"/>
            <a:ext cx="3077739" cy="511651"/>
          </a:xfrm>
          <a:prstGeom prst="rect">
            <a:avLst/>
          </a:prstGeom>
        </p:spPr>
        <p:txBody>
          <a:bodyPr vert="horz" lIns="99044" tIns="49523" rIns="99044" bIns="49523" rtlCol="0"/>
          <a:lstStyle>
            <a:lvl1pPr algn="r">
              <a:defRPr sz="1300"/>
            </a:lvl1pPr>
          </a:lstStyle>
          <a:p>
            <a:r>
              <a:rPr lang="en-US" sz="1000">
                <a:latin typeface="Arial" panose="020B0604020202020204" pitchFamily="34" charset="0"/>
                <a:cs typeface="Arial" panose="020B0604020202020204" pitchFamily="34" charset="0"/>
              </a:rPr>
              <a:t>12/8/2024 pm</a:t>
            </a:r>
          </a:p>
        </p:txBody>
      </p:sp>
      <p:sp>
        <p:nvSpPr>
          <p:cNvPr id="4" name="Footer Placeholder 3"/>
          <p:cNvSpPr>
            <a:spLocks noGrp="1"/>
          </p:cNvSpPr>
          <p:nvPr>
            <p:ph type="ftr" sz="quarter" idx="2"/>
          </p:nvPr>
        </p:nvSpPr>
        <p:spPr>
          <a:xfrm>
            <a:off x="1" y="9719599"/>
            <a:ext cx="3077739" cy="511651"/>
          </a:xfrm>
          <a:prstGeom prst="rect">
            <a:avLst/>
          </a:prstGeom>
        </p:spPr>
        <p:txBody>
          <a:bodyPr vert="horz" lIns="99044" tIns="49523" rIns="99044" bIns="49523" rtlCol="0" anchor="b"/>
          <a:lstStyle>
            <a:lvl1pPr algn="l">
              <a:defRPr sz="1300"/>
            </a:lvl1pPr>
          </a:lstStyle>
          <a:p>
            <a:r>
              <a:rPr lang="en-US" sz="1000">
                <a:latin typeface="Arial" panose="020B0604020202020204" pitchFamily="34" charset="0"/>
                <a:cs typeface="Arial" panose="020B0604020202020204" pitchFamily="34" charset="0"/>
              </a:rPr>
              <a:t>Murray Wade</a:t>
            </a:r>
          </a:p>
        </p:txBody>
      </p:sp>
      <p:sp>
        <p:nvSpPr>
          <p:cNvPr id="5" name="Slide Number Placeholder 4"/>
          <p:cNvSpPr>
            <a:spLocks noGrp="1"/>
          </p:cNvSpPr>
          <p:nvPr>
            <p:ph type="sldNum" sz="quarter" idx="3"/>
          </p:nvPr>
        </p:nvSpPr>
        <p:spPr>
          <a:xfrm>
            <a:off x="4023094" y="9719599"/>
            <a:ext cx="3077739" cy="511651"/>
          </a:xfrm>
          <a:prstGeom prst="rect">
            <a:avLst/>
          </a:prstGeom>
        </p:spPr>
        <p:txBody>
          <a:bodyPr vert="horz" lIns="99044" tIns="49523" rIns="99044" bIns="49523" rtlCol="0" anchor="b"/>
          <a:lstStyle>
            <a:lvl1pPr algn="r">
              <a:defRPr sz="1300"/>
            </a:lvl1pPr>
          </a:lstStyle>
          <a:p>
            <a:fld id="{B4CDDE35-FBE0-4B7B-A340-21AAFF84B593}"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95657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651"/>
          </a:xfrm>
          <a:prstGeom prst="rect">
            <a:avLst/>
          </a:prstGeom>
        </p:spPr>
        <p:txBody>
          <a:bodyPr vert="horz" lIns="99044" tIns="49523" rIns="99044" bIns="49523" rtlCol="0"/>
          <a:lstStyle>
            <a:lvl1pPr algn="l">
              <a:defRPr sz="1300"/>
            </a:lvl1pPr>
          </a:lstStyle>
          <a:p>
            <a:endParaRPr lang="en-US"/>
          </a:p>
        </p:txBody>
      </p:sp>
      <p:sp>
        <p:nvSpPr>
          <p:cNvPr id="3" name="Date Placeholder 2"/>
          <p:cNvSpPr>
            <a:spLocks noGrp="1"/>
          </p:cNvSpPr>
          <p:nvPr>
            <p:ph type="dt" idx="1"/>
          </p:nvPr>
        </p:nvSpPr>
        <p:spPr>
          <a:xfrm>
            <a:off x="4023094" y="1"/>
            <a:ext cx="3077739" cy="511651"/>
          </a:xfrm>
          <a:prstGeom prst="rect">
            <a:avLst/>
          </a:prstGeom>
        </p:spPr>
        <p:txBody>
          <a:bodyPr vert="horz" lIns="99044" tIns="49523" rIns="99044" bIns="49523" rtlCol="0"/>
          <a:lstStyle>
            <a:lvl1pPr algn="r">
              <a:defRPr sz="1300"/>
            </a:lvl1pPr>
          </a:lstStyle>
          <a:p>
            <a:r>
              <a:rPr lang="en-US"/>
              <a:t>12/8/2024 pm</a:t>
            </a:r>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44" tIns="49523" rIns="99044" bIns="49523" rtlCol="0" anchor="ctr"/>
          <a:lstStyle/>
          <a:p>
            <a:endParaRPr lang="en-US"/>
          </a:p>
        </p:txBody>
      </p:sp>
      <p:sp>
        <p:nvSpPr>
          <p:cNvPr id="5" name="Notes Placeholder 4"/>
          <p:cNvSpPr>
            <a:spLocks noGrp="1"/>
          </p:cNvSpPr>
          <p:nvPr>
            <p:ph type="body" sz="quarter" idx="3"/>
          </p:nvPr>
        </p:nvSpPr>
        <p:spPr>
          <a:xfrm>
            <a:off x="710248" y="4860688"/>
            <a:ext cx="5681980" cy="4604861"/>
          </a:xfrm>
          <a:prstGeom prst="rect">
            <a:avLst/>
          </a:prstGeom>
        </p:spPr>
        <p:txBody>
          <a:bodyPr vert="horz" lIns="99044" tIns="49523" rIns="99044" bIns="495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9599"/>
            <a:ext cx="3077739" cy="511651"/>
          </a:xfrm>
          <a:prstGeom prst="rect">
            <a:avLst/>
          </a:prstGeom>
        </p:spPr>
        <p:txBody>
          <a:bodyPr vert="horz" lIns="99044" tIns="49523" rIns="99044" bIns="49523" rtlCol="0" anchor="b"/>
          <a:lstStyle>
            <a:lvl1pPr algn="l">
              <a:defRPr sz="1300"/>
            </a:lvl1pPr>
          </a:lstStyle>
          <a:p>
            <a:r>
              <a:rPr lang="en-US"/>
              <a:t>Murray Wade</a:t>
            </a:r>
          </a:p>
        </p:txBody>
      </p:sp>
      <p:sp>
        <p:nvSpPr>
          <p:cNvPr id="7" name="Slide Number Placeholder 6"/>
          <p:cNvSpPr>
            <a:spLocks noGrp="1"/>
          </p:cNvSpPr>
          <p:nvPr>
            <p:ph type="sldNum" sz="quarter" idx="5"/>
          </p:nvPr>
        </p:nvSpPr>
        <p:spPr>
          <a:xfrm>
            <a:off x="4023094" y="9719599"/>
            <a:ext cx="3077739" cy="511651"/>
          </a:xfrm>
          <a:prstGeom prst="rect">
            <a:avLst/>
          </a:prstGeom>
        </p:spPr>
        <p:txBody>
          <a:bodyPr vert="horz" lIns="99044" tIns="49523" rIns="99044" bIns="49523" rtlCol="0" anchor="b"/>
          <a:lstStyle>
            <a:lvl1pPr algn="r">
              <a:defRPr sz="1300"/>
            </a:lvl1pPr>
          </a:lstStyle>
          <a:p>
            <a:fld id="{30D551EA-1219-47B9-8E64-1988DFE11100}" type="slidenum">
              <a:rPr lang="en-US" smtClean="0"/>
              <a:t>‹#›</a:t>
            </a:fld>
            <a:endParaRPr lang="en-US"/>
          </a:p>
        </p:txBody>
      </p:sp>
    </p:spTree>
    <p:extLst>
      <p:ext uri="{BB962C8B-B14F-4D97-AF65-F5344CB8AC3E}">
        <p14:creationId xmlns:p14="http://schemas.microsoft.com/office/powerpoint/2010/main" val="374028304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551EA-1219-47B9-8E64-1988DFE11100}" type="slidenum">
              <a:rPr lang="en-US" smtClean="0"/>
              <a:t>19</a:t>
            </a:fld>
            <a:endParaRPr lang="en-US"/>
          </a:p>
        </p:txBody>
      </p:sp>
      <p:sp>
        <p:nvSpPr>
          <p:cNvPr id="5" name="Date Placeholder 4">
            <a:extLst>
              <a:ext uri="{FF2B5EF4-FFF2-40B4-BE49-F238E27FC236}">
                <a16:creationId xmlns:a16="http://schemas.microsoft.com/office/drawing/2014/main" id="{99CD4B64-9705-ED6B-AD27-683B7C930262}"/>
              </a:ext>
            </a:extLst>
          </p:cNvPr>
          <p:cNvSpPr>
            <a:spLocks noGrp="1"/>
          </p:cNvSpPr>
          <p:nvPr>
            <p:ph type="dt" idx="1"/>
          </p:nvPr>
        </p:nvSpPr>
        <p:spPr/>
        <p:txBody>
          <a:bodyPr/>
          <a:lstStyle/>
          <a:p>
            <a:r>
              <a:rPr lang="en-US"/>
              <a:t>12/8/2024 pm</a:t>
            </a:r>
          </a:p>
        </p:txBody>
      </p:sp>
      <p:sp>
        <p:nvSpPr>
          <p:cNvPr id="6" name="Footer Placeholder 5">
            <a:extLst>
              <a:ext uri="{FF2B5EF4-FFF2-40B4-BE49-F238E27FC236}">
                <a16:creationId xmlns:a16="http://schemas.microsoft.com/office/drawing/2014/main" id="{8118BC91-A115-23C6-A4F9-3CAEC97B8E6E}"/>
              </a:ext>
            </a:extLst>
          </p:cNvPr>
          <p:cNvSpPr>
            <a:spLocks noGrp="1"/>
          </p:cNvSpPr>
          <p:nvPr>
            <p:ph type="ftr" sz="quarter" idx="4"/>
          </p:nvPr>
        </p:nvSpPr>
        <p:spPr/>
        <p:txBody>
          <a:bodyPr/>
          <a:lstStyle/>
          <a:p>
            <a:r>
              <a:rPr lang="en-US"/>
              <a:t>Murray Wade</a:t>
            </a:r>
          </a:p>
        </p:txBody>
      </p:sp>
    </p:spTree>
    <p:extLst>
      <p:ext uri="{BB962C8B-B14F-4D97-AF65-F5344CB8AC3E}">
        <p14:creationId xmlns:p14="http://schemas.microsoft.com/office/powerpoint/2010/main" val="84652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378338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135243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269342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274461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285461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37722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187920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213057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14822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12077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D6B133-1FFD-45BD-93A7-78E888522336}"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0DF86-83B4-4DF4-AD4A-71691D93F4AF}" type="slidenum">
              <a:rPr lang="en-US" smtClean="0"/>
              <a:t>‹#›</a:t>
            </a:fld>
            <a:endParaRPr lang="en-US" dirty="0"/>
          </a:p>
        </p:txBody>
      </p:sp>
    </p:spTree>
    <p:extLst>
      <p:ext uri="{BB962C8B-B14F-4D97-AF65-F5344CB8AC3E}">
        <p14:creationId xmlns:p14="http://schemas.microsoft.com/office/powerpoint/2010/main" val="165970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6B133-1FFD-45BD-93A7-78E888522336}" type="datetimeFigureOut">
              <a:rPr lang="en-US" smtClean="0"/>
              <a:t>12/7/2024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0DF86-83B4-4DF4-AD4A-71691D93F4AF}" type="slidenum">
              <a:rPr lang="en-US" smtClean="0"/>
              <a:t>‹#›</a:t>
            </a:fld>
            <a:endParaRPr lang="en-US" dirty="0"/>
          </a:p>
        </p:txBody>
      </p:sp>
    </p:spTree>
    <p:extLst>
      <p:ext uri="{BB962C8B-B14F-4D97-AF65-F5344CB8AC3E}">
        <p14:creationId xmlns:p14="http://schemas.microsoft.com/office/powerpoint/2010/main" val="416754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7640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5160897" y="2629525"/>
            <a:ext cx="3657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EFFC42"/>
                </a:solidFill>
              </a:rPr>
              <a:t>AM I DOING MY PART?</a:t>
            </a:r>
            <a:endParaRPr lang="en-US" altLang="en-US" sz="4400" b="1" dirty="0">
              <a:solidFill>
                <a:schemeClr val="bg1"/>
              </a:solidFill>
            </a:endParaRPr>
          </a:p>
        </p:txBody>
      </p:sp>
    </p:spTree>
    <p:extLst>
      <p:ext uri="{BB962C8B-B14F-4D97-AF65-F5344CB8AC3E}">
        <p14:creationId xmlns:p14="http://schemas.microsoft.com/office/powerpoint/2010/main" val="1261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667000"/>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b="1" dirty="0">
                <a:solidFill>
                  <a:srgbClr val="EFFC42"/>
                </a:solidFill>
              </a:rPr>
              <a:t>We individual Christians, by each one doing our part, can make everything better! </a:t>
            </a:r>
          </a:p>
          <a:p>
            <a:pPr marL="1085850" lvl="1" indent="-342900" eaLnBrk="1" hangingPunct="1">
              <a:buFont typeface="Arial" panose="020B0604020202020204" pitchFamily="34" charset="0"/>
              <a:buChar char="•"/>
            </a:pPr>
            <a:r>
              <a:rPr lang="en-US" altLang="en-US" sz="2400" b="1" dirty="0">
                <a:solidFill>
                  <a:schemeClr val="bg1"/>
                </a:solidFill>
              </a:rPr>
              <a:t>Our homes</a:t>
            </a:r>
          </a:p>
          <a:p>
            <a:pPr marL="1085850" lvl="1" indent="-342900" eaLnBrk="1" hangingPunct="1">
              <a:buFont typeface="Arial" panose="020B0604020202020204" pitchFamily="34" charset="0"/>
              <a:buChar char="•"/>
            </a:pPr>
            <a:r>
              <a:rPr lang="en-US" altLang="en-US" sz="2400" b="1" dirty="0">
                <a:solidFill>
                  <a:schemeClr val="bg1"/>
                </a:solidFill>
              </a:rPr>
              <a:t>Our workplaces</a:t>
            </a:r>
          </a:p>
          <a:p>
            <a:pPr marL="1085850" lvl="1" indent="-342900" eaLnBrk="1" hangingPunct="1">
              <a:buFont typeface="Arial" panose="020B0604020202020204" pitchFamily="34" charset="0"/>
              <a:buChar char="•"/>
            </a:pPr>
            <a:r>
              <a:rPr lang="en-US" altLang="en-US" sz="2400" b="1" dirty="0">
                <a:solidFill>
                  <a:schemeClr val="bg1"/>
                </a:solidFill>
              </a:rPr>
              <a:t>Our neighborhoods</a:t>
            </a:r>
          </a:p>
          <a:p>
            <a:pPr marL="1085850" lvl="1" indent="-342900" eaLnBrk="1" hangingPunct="1">
              <a:buFont typeface="Arial" panose="020B0604020202020204" pitchFamily="34" charset="0"/>
              <a:buChar char="•"/>
            </a:pPr>
            <a:r>
              <a:rPr lang="en-US" altLang="en-US" sz="2400" b="1" dirty="0">
                <a:solidFill>
                  <a:schemeClr val="bg1"/>
                </a:solidFill>
              </a:rPr>
              <a:t>Our communities</a:t>
            </a:r>
          </a:p>
          <a:p>
            <a:pPr marL="1085850" lvl="1" indent="-342900" eaLnBrk="1" hangingPunct="1">
              <a:buFont typeface="Arial" panose="020B0604020202020204" pitchFamily="34" charset="0"/>
              <a:buChar char="•"/>
            </a:pPr>
            <a:r>
              <a:rPr lang="en-US" altLang="en-US" sz="2400" b="1" dirty="0">
                <a:solidFill>
                  <a:schemeClr val="bg1"/>
                </a:solidFill>
              </a:rPr>
              <a:t>Our congregation</a:t>
            </a:r>
          </a:p>
        </p:txBody>
      </p:sp>
    </p:spTree>
    <p:extLst>
      <p:ext uri="{BB962C8B-B14F-4D97-AF65-F5344CB8AC3E}">
        <p14:creationId xmlns:p14="http://schemas.microsoft.com/office/powerpoint/2010/main" val="3635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09600" y="381000"/>
            <a:ext cx="7924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rgbClr val="FFFF00"/>
                </a:solidFill>
              </a:rPr>
              <a:t>It starts with </a:t>
            </a:r>
            <a:r>
              <a:rPr lang="en-US" sz="2200" b="1" u="sng" dirty="0">
                <a:solidFill>
                  <a:srgbClr val="FFFF00"/>
                </a:solidFill>
              </a:rPr>
              <a:t>me</a:t>
            </a:r>
            <a:r>
              <a:rPr lang="en-US" sz="2200" b="1" dirty="0">
                <a:solidFill>
                  <a:srgbClr val="FFFF00"/>
                </a:solidFill>
              </a:rPr>
              <a:t> knowing what God wants </a:t>
            </a:r>
            <a:r>
              <a:rPr lang="en-US" sz="2200" b="1" u="sng" dirty="0">
                <a:solidFill>
                  <a:srgbClr val="FFFF00"/>
                </a:solidFill>
              </a:rPr>
              <a:t>me</a:t>
            </a:r>
            <a:r>
              <a:rPr lang="en-US" sz="2200" b="1" dirty="0">
                <a:solidFill>
                  <a:srgbClr val="FFFF00"/>
                </a:solidFill>
              </a:rPr>
              <a:t> to do to be pleasing to him. </a:t>
            </a:r>
          </a:p>
          <a:p>
            <a:pPr eaLnBrk="1" hangingPunct="1"/>
            <a:endParaRPr lang="en-US" sz="2200" b="1" dirty="0">
              <a:solidFill>
                <a:schemeClr val="bg1"/>
              </a:solidFill>
            </a:endParaRPr>
          </a:p>
          <a:p>
            <a:pPr eaLnBrk="1" hangingPunct="1"/>
            <a:r>
              <a:rPr lang="en-US" sz="2200" b="1" dirty="0">
                <a:solidFill>
                  <a:schemeClr val="bg1"/>
                </a:solidFill>
              </a:rPr>
              <a:t>John 14:15 (NKJV): “If </a:t>
            </a:r>
            <a:r>
              <a:rPr lang="en-US" sz="2200" b="1" u="sng" dirty="0">
                <a:solidFill>
                  <a:schemeClr val="bg1"/>
                </a:solidFill>
              </a:rPr>
              <a:t>you</a:t>
            </a:r>
            <a:r>
              <a:rPr lang="en-US" sz="2200" b="1" dirty="0">
                <a:solidFill>
                  <a:schemeClr val="bg1"/>
                </a:solidFill>
              </a:rPr>
              <a:t> love Me, keep My commandments.”</a:t>
            </a:r>
          </a:p>
          <a:p>
            <a:pPr eaLnBrk="1" hangingPunct="1"/>
            <a:endParaRPr lang="en-US" sz="2200" b="1" dirty="0">
              <a:solidFill>
                <a:schemeClr val="bg1"/>
              </a:solidFill>
            </a:endParaRPr>
          </a:p>
          <a:p>
            <a:pPr eaLnBrk="1" hangingPunct="1"/>
            <a:r>
              <a:rPr lang="en-US" sz="2200" b="1" dirty="0">
                <a:solidFill>
                  <a:schemeClr val="bg1"/>
                </a:solidFill>
              </a:rPr>
              <a:t>2 Timothy 2:15 (NKJV): “Be diligent </a:t>
            </a:r>
            <a:r>
              <a:rPr lang="en-US" sz="2200" b="1" dirty="0">
                <a:solidFill>
                  <a:srgbClr val="FFFF00"/>
                </a:solidFill>
              </a:rPr>
              <a:t>[Study (KJV)]</a:t>
            </a:r>
            <a:r>
              <a:rPr lang="en-US" sz="2200" b="1" dirty="0">
                <a:solidFill>
                  <a:schemeClr val="bg1"/>
                </a:solidFill>
              </a:rPr>
              <a:t> to present </a:t>
            </a:r>
            <a:r>
              <a:rPr lang="en-US" sz="2200" b="1" u="sng" dirty="0">
                <a:solidFill>
                  <a:schemeClr val="bg1"/>
                </a:solidFill>
              </a:rPr>
              <a:t>yourself</a:t>
            </a:r>
            <a:r>
              <a:rPr lang="en-US" sz="2200" b="1" dirty="0">
                <a:solidFill>
                  <a:schemeClr val="bg1"/>
                </a:solidFill>
              </a:rPr>
              <a:t> approved to God, a worker who does not need to be ashamed, rightly dividing </a:t>
            </a:r>
            <a:r>
              <a:rPr lang="en-US" sz="2200" b="1" dirty="0">
                <a:solidFill>
                  <a:srgbClr val="FFFF00"/>
                </a:solidFill>
              </a:rPr>
              <a:t>[handling (ESV)]</a:t>
            </a:r>
            <a:r>
              <a:rPr lang="en-US" sz="2200" b="1" dirty="0">
                <a:solidFill>
                  <a:schemeClr val="bg1"/>
                </a:solidFill>
              </a:rPr>
              <a:t> the word of truth.”</a:t>
            </a:r>
          </a:p>
          <a:p>
            <a:pPr eaLnBrk="1" hangingPunct="1"/>
            <a:endParaRPr lang="en-US" sz="2200" b="1" dirty="0">
              <a:solidFill>
                <a:schemeClr val="bg1"/>
              </a:solidFill>
            </a:endParaRPr>
          </a:p>
          <a:p>
            <a:pPr eaLnBrk="1" hangingPunct="1"/>
            <a:r>
              <a:rPr lang="en-US" sz="2200" b="1" dirty="0">
                <a:solidFill>
                  <a:schemeClr val="bg1"/>
                </a:solidFill>
              </a:rPr>
              <a:t>2 Timothy 3:16-17 (NKJV): “All Scripture is given by inspiration of God, and is profitable for doctrine, for reproof, for correction, for instruction </a:t>
            </a:r>
            <a:r>
              <a:rPr lang="en-US" sz="2200" b="1" dirty="0">
                <a:solidFill>
                  <a:srgbClr val="FFFF00"/>
                </a:solidFill>
              </a:rPr>
              <a:t>[training (ESV)]</a:t>
            </a:r>
            <a:r>
              <a:rPr lang="en-US" sz="2200" b="1" dirty="0">
                <a:solidFill>
                  <a:schemeClr val="bg1"/>
                </a:solidFill>
              </a:rPr>
              <a:t> in righteousness, that </a:t>
            </a:r>
            <a:r>
              <a:rPr lang="en-US" sz="2200" b="1" u="sng" dirty="0">
                <a:solidFill>
                  <a:schemeClr val="bg1"/>
                </a:solidFill>
              </a:rPr>
              <a:t>the man of God</a:t>
            </a:r>
            <a:r>
              <a:rPr lang="en-US" sz="2200" b="1" dirty="0">
                <a:solidFill>
                  <a:schemeClr val="bg1"/>
                </a:solidFill>
              </a:rPr>
              <a:t> may be complete, thoroughly equipped for every good work.”</a:t>
            </a:r>
          </a:p>
        </p:txBody>
      </p:sp>
    </p:spTree>
    <p:extLst>
      <p:ext uri="{BB962C8B-B14F-4D97-AF65-F5344CB8AC3E}">
        <p14:creationId xmlns:p14="http://schemas.microsoft.com/office/powerpoint/2010/main" val="1604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667000"/>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b="1" dirty="0">
                <a:solidFill>
                  <a:srgbClr val="EFFC42"/>
                </a:solidFill>
              </a:rPr>
              <a:t>Now we want to look at scriptures that remind us of what Christians should be doing. </a:t>
            </a:r>
            <a:endParaRPr lang="en-US" altLang="en-US" sz="2400" b="1" dirty="0">
              <a:solidFill>
                <a:schemeClr val="bg1"/>
              </a:solidFill>
            </a:endParaRPr>
          </a:p>
        </p:txBody>
      </p:sp>
    </p:spTree>
    <p:extLst>
      <p:ext uri="{BB962C8B-B14F-4D97-AF65-F5344CB8AC3E}">
        <p14:creationId xmlns:p14="http://schemas.microsoft.com/office/powerpoint/2010/main" val="42938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09600" y="2362200"/>
            <a:ext cx="7924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chemeClr val="bg1"/>
                </a:solidFill>
              </a:rPr>
              <a:t>Mark 12:29-31 (NKJV): “Jesus answered him, ‘The first of all the commandments is: “Hear, O Israel, the LORD our God, the LORD is one. And </a:t>
            </a:r>
            <a:r>
              <a:rPr lang="en-US" sz="2200" b="1" u="sng" dirty="0">
                <a:solidFill>
                  <a:schemeClr val="bg1"/>
                </a:solidFill>
              </a:rPr>
              <a:t>you</a:t>
            </a:r>
            <a:r>
              <a:rPr lang="en-US" sz="2200" b="1" dirty="0">
                <a:solidFill>
                  <a:schemeClr val="bg1"/>
                </a:solidFill>
              </a:rPr>
              <a:t> shall love the LORD your God with all </a:t>
            </a:r>
            <a:r>
              <a:rPr lang="en-US" sz="2200" b="1" u="sng" dirty="0">
                <a:solidFill>
                  <a:schemeClr val="bg1"/>
                </a:solidFill>
              </a:rPr>
              <a:t>your heart</a:t>
            </a:r>
            <a:r>
              <a:rPr lang="en-US" sz="2200" b="1" dirty="0">
                <a:solidFill>
                  <a:schemeClr val="bg1"/>
                </a:solidFill>
              </a:rPr>
              <a:t>, with all </a:t>
            </a:r>
            <a:r>
              <a:rPr lang="en-US" sz="2200" b="1" u="sng" dirty="0">
                <a:solidFill>
                  <a:schemeClr val="bg1"/>
                </a:solidFill>
              </a:rPr>
              <a:t>your soul</a:t>
            </a:r>
            <a:r>
              <a:rPr lang="en-US" sz="2200" b="1" dirty="0">
                <a:solidFill>
                  <a:schemeClr val="bg1"/>
                </a:solidFill>
              </a:rPr>
              <a:t>, with all </a:t>
            </a:r>
            <a:r>
              <a:rPr lang="en-US" sz="2200" b="1" u="sng" dirty="0">
                <a:solidFill>
                  <a:schemeClr val="bg1"/>
                </a:solidFill>
              </a:rPr>
              <a:t>your mind</a:t>
            </a:r>
            <a:r>
              <a:rPr lang="en-US" sz="2200" b="1" dirty="0">
                <a:solidFill>
                  <a:schemeClr val="bg1"/>
                </a:solidFill>
              </a:rPr>
              <a:t>, and with all </a:t>
            </a:r>
            <a:r>
              <a:rPr lang="en-US" sz="2200" b="1" u="sng" dirty="0">
                <a:solidFill>
                  <a:schemeClr val="bg1"/>
                </a:solidFill>
              </a:rPr>
              <a:t>your strength</a:t>
            </a:r>
            <a:r>
              <a:rPr lang="en-US" sz="2200" b="1" dirty="0">
                <a:solidFill>
                  <a:schemeClr val="bg1"/>
                </a:solidFill>
              </a:rPr>
              <a:t>.” This is the first commandment. And the second, like it, is this: “You shall love </a:t>
            </a:r>
            <a:r>
              <a:rPr lang="en-US" sz="2200" b="1" u="sng" dirty="0">
                <a:solidFill>
                  <a:schemeClr val="bg1"/>
                </a:solidFill>
              </a:rPr>
              <a:t>your neighbor</a:t>
            </a:r>
            <a:r>
              <a:rPr lang="en-US" sz="2200" b="1" dirty="0">
                <a:solidFill>
                  <a:schemeClr val="bg1"/>
                </a:solidFill>
              </a:rPr>
              <a:t> as yourself.” There is no other commandment greater than these.’” </a:t>
            </a:r>
          </a:p>
        </p:txBody>
      </p:sp>
    </p:spTree>
    <p:extLst>
      <p:ext uri="{BB962C8B-B14F-4D97-AF65-F5344CB8AC3E}">
        <p14:creationId xmlns:p14="http://schemas.microsoft.com/office/powerpoint/2010/main" val="15873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09600" y="2362200"/>
            <a:ext cx="792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chemeClr val="bg1"/>
                </a:solidFill>
              </a:rPr>
              <a:t>Matthew 7:12 (NKJV): “Therefore, whatever </a:t>
            </a:r>
            <a:r>
              <a:rPr lang="en-US" sz="2200" b="1" u="sng" dirty="0">
                <a:solidFill>
                  <a:schemeClr val="bg1"/>
                </a:solidFill>
              </a:rPr>
              <a:t>you</a:t>
            </a:r>
            <a:r>
              <a:rPr lang="en-US" sz="2200" b="1" dirty="0">
                <a:solidFill>
                  <a:schemeClr val="bg1"/>
                </a:solidFill>
              </a:rPr>
              <a:t> want men to do to </a:t>
            </a:r>
            <a:r>
              <a:rPr lang="en-US" sz="2200" b="1" u="sng" dirty="0">
                <a:solidFill>
                  <a:schemeClr val="bg1"/>
                </a:solidFill>
              </a:rPr>
              <a:t>you</a:t>
            </a:r>
            <a:r>
              <a:rPr lang="en-US" sz="2200" b="1" dirty="0">
                <a:solidFill>
                  <a:schemeClr val="bg1"/>
                </a:solidFill>
              </a:rPr>
              <a:t>, do also to them, for this is the Law and the Prophets.”</a:t>
            </a:r>
          </a:p>
          <a:p>
            <a:pPr eaLnBrk="1" hangingPunct="1"/>
            <a:endParaRPr lang="en-US" sz="2200" b="1" dirty="0">
              <a:solidFill>
                <a:schemeClr val="bg1"/>
              </a:solidFill>
            </a:endParaRPr>
          </a:p>
          <a:p>
            <a:pPr eaLnBrk="1" hangingPunct="1"/>
            <a:r>
              <a:rPr lang="en-US" sz="2200" b="1" dirty="0">
                <a:solidFill>
                  <a:schemeClr val="bg1"/>
                </a:solidFill>
              </a:rPr>
              <a:t>Matthew 7:24 (NKJV): “Therefore whoever </a:t>
            </a:r>
            <a:r>
              <a:rPr lang="en-US" sz="2200" b="1" u="sng" dirty="0">
                <a:solidFill>
                  <a:schemeClr val="bg1"/>
                </a:solidFill>
              </a:rPr>
              <a:t>hears</a:t>
            </a:r>
            <a:r>
              <a:rPr lang="en-US" sz="2200" b="1" dirty="0">
                <a:solidFill>
                  <a:schemeClr val="bg1"/>
                </a:solidFill>
              </a:rPr>
              <a:t> these sayings of Mine, and </a:t>
            </a:r>
            <a:r>
              <a:rPr lang="en-US" sz="2200" b="1" u="sng" dirty="0">
                <a:solidFill>
                  <a:schemeClr val="bg1"/>
                </a:solidFill>
              </a:rPr>
              <a:t>does them</a:t>
            </a:r>
            <a:r>
              <a:rPr lang="en-US" sz="2200" b="1" dirty="0">
                <a:solidFill>
                  <a:schemeClr val="bg1"/>
                </a:solidFill>
              </a:rPr>
              <a:t>, I will liken him to a wise man who built his house on the rock”</a:t>
            </a:r>
          </a:p>
        </p:txBody>
      </p:sp>
    </p:spTree>
    <p:extLst>
      <p:ext uri="{BB962C8B-B14F-4D97-AF65-F5344CB8AC3E}">
        <p14:creationId xmlns:p14="http://schemas.microsoft.com/office/powerpoint/2010/main" val="22958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09600" y="2362200"/>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Romans 12:1-2 (NKJV): “I beseech </a:t>
            </a:r>
            <a:r>
              <a:rPr lang="en-US" sz="2400" b="1" u="sng" dirty="0">
                <a:solidFill>
                  <a:schemeClr val="bg1"/>
                </a:solidFill>
              </a:rPr>
              <a:t>you</a:t>
            </a:r>
            <a:r>
              <a:rPr lang="en-US" sz="2400" b="1" dirty="0">
                <a:solidFill>
                  <a:schemeClr val="bg1"/>
                </a:solidFill>
              </a:rPr>
              <a:t> therefore, brethren, by the mercies of God, that </a:t>
            </a:r>
            <a:r>
              <a:rPr lang="en-US" sz="2400" b="1" u="sng" dirty="0">
                <a:solidFill>
                  <a:schemeClr val="bg1"/>
                </a:solidFill>
              </a:rPr>
              <a:t>you</a:t>
            </a:r>
            <a:r>
              <a:rPr lang="en-US" sz="2400" b="1" dirty="0">
                <a:solidFill>
                  <a:schemeClr val="bg1"/>
                </a:solidFill>
              </a:rPr>
              <a:t> present </a:t>
            </a:r>
            <a:r>
              <a:rPr lang="en-US" sz="2400" b="1" u="sng" dirty="0">
                <a:solidFill>
                  <a:schemeClr val="bg1"/>
                </a:solidFill>
              </a:rPr>
              <a:t>your bodies</a:t>
            </a:r>
            <a:r>
              <a:rPr lang="en-US" sz="2400" b="1" dirty="0">
                <a:solidFill>
                  <a:schemeClr val="bg1"/>
                </a:solidFill>
              </a:rPr>
              <a:t> a living sacrifice, holy, acceptable to God, which is </a:t>
            </a:r>
            <a:r>
              <a:rPr lang="en-US" sz="2400" b="1" u="sng" dirty="0">
                <a:solidFill>
                  <a:schemeClr val="bg1"/>
                </a:solidFill>
              </a:rPr>
              <a:t>your reasonable service</a:t>
            </a:r>
            <a:r>
              <a:rPr lang="en-US" sz="2400" b="1" dirty="0">
                <a:solidFill>
                  <a:schemeClr val="bg1"/>
                </a:solidFill>
              </a:rPr>
              <a:t>. And do not be conformed to this world, but be transformed by the renewing of </a:t>
            </a:r>
            <a:r>
              <a:rPr lang="en-US" sz="2400" b="1" u="sng" dirty="0">
                <a:solidFill>
                  <a:schemeClr val="bg1"/>
                </a:solidFill>
              </a:rPr>
              <a:t>your mind</a:t>
            </a:r>
            <a:r>
              <a:rPr lang="en-US" sz="2400" b="1" dirty="0">
                <a:solidFill>
                  <a:schemeClr val="bg1"/>
                </a:solidFill>
              </a:rPr>
              <a:t>, that </a:t>
            </a:r>
            <a:r>
              <a:rPr lang="en-US" sz="2400" b="1" u="sng" dirty="0">
                <a:solidFill>
                  <a:schemeClr val="bg1"/>
                </a:solidFill>
              </a:rPr>
              <a:t>you</a:t>
            </a:r>
            <a:r>
              <a:rPr lang="en-US" sz="2400" b="1" dirty="0">
                <a:solidFill>
                  <a:schemeClr val="bg1"/>
                </a:solidFill>
              </a:rPr>
              <a:t> may prove what is that good and acceptable and perfect will of God.”</a:t>
            </a:r>
            <a:endParaRPr lang="en-US" sz="2200" b="1" dirty="0">
              <a:solidFill>
                <a:schemeClr val="bg1"/>
              </a:solidFill>
            </a:endParaRPr>
          </a:p>
        </p:txBody>
      </p:sp>
    </p:spTree>
    <p:extLst>
      <p:ext uri="{BB962C8B-B14F-4D97-AF65-F5344CB8AC3E}">
        <p14:creationId xmlns:p14="http://schemas.microsoft.com/office/powerpoint/2010/main" val="187566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09600" y="2362200"/>
            <a:ext cx="7924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Romans 12:4-8 (NKJV): “For as we have many members in one body, but all the members do not have the same function, so we, being many, are one body in Christ, and </a:t>
            </a:r>
            <a:r>
              <a:rPr lang="en-US" sz="2400" b="1" u="sng" dirty="0">
                <a:solidFill>
                  <a:schemeClr val="bg1"/>
                </a:solidFill>
              </a:rPr>
              <a:t>individually members of one another</a:t>
            </a:r>
            <a:r>
              <a:rPr lang="en-US" sz="2400" b="1" dirty="0">
                <a:solidFill>
                  <a:schemeClr val="bg1"/>
                </a:solidFill>
              </a:rPr>
              <a:t>. Having then gifts differing according to the grace that is given </a:t>
            </a:r>
            <a:r>
              <a:rPr lang="en-US" sz="2400" b="1" u="sng" dirty="0">
                <a:solidFill>
                  <a:schemeClr val="bg1"/>
                </a:solidFill>
              </a:rPr>
              <a:t>to us</a:t>
            </a:r>
            <a:r>
              <a:rPr lang="en-US" sz="2400" b="1" dirty="0">
                <a:solidFill>
                  <a:schemeClr val="bg1"/>
                </a:solidFill>
              </a:rPr>
              <a:t>, </a:t>
            </a:r>
            <a:r>
              <a:rPr lang="en-US" sz="2400" b="1" u="sng" dirty="0">
                <a:solidFill>
                  <a:schemeClr val="bg1"/>
                </a:solidFill>
              </a:rPr>
              <a:t>let us use them</a:t>
            </a:r>
            <a:r>
              <a:rPr lang="en-US" sz="2400" b="1" dirty="0">
                <a:solidFill>
                  <a:schemeClr val="bg1"/>
                </a:solidFill>
              </a:rPr>
              <a:t>: if prophecy, </a:t>
            </a:r>
            <a:r>
              <a:rPr lang="en-US" sz="2400" b="1" u="sng" dirty="0">
                <a:solidFill>
                  <a:schemeClr val="bg1"/>
                </a:solidFill>
              </a:rPr>
              <a:t>let us</a:t>
            </a:r>
            <a:r>
              <a:rPr lang="en-US" sz="2400" b="1" dirty="0">
                <a:solidFill>
                  <a:schemeClr val="bg1"/>
                </a:solidFill>
              </a:rPr>
              <a:t> prophesy in proportion to </a:t>
            </a:r>
            <a:r>
              <a:rPr lang="en-US" sz="2400" b="1" u="sng" dirty="0">
                <a:solidFill>
                  <a:schemeClr val="bg1"/>
                </a:solidFill>
              </a:rPr>
              <a:t>our faith</a:t>
            </a:r>
            <a:r>
              <a:rPr lang="en-US" sz="2400" b="1" dirty="0">
                <a:solidFill>
                  <a:schemeClr val="bg1"/>
                </a:solidFill>
              </a:rPr>
              <a:t>; or ministry, </a:t>
            </a:r>
            <a:r>
              <a:rPr lang="en-US" sz="2400" b="1" u="sng" dirty="0">
                <a:solidFill>
                  <a:schemeClr val="bg1"/>
                </a:solidFill>
              </a:rPr>
              <a:t>let us</a:t>
            </a:r>
            <a:r>
              <a:rPr lang="en-US" sz="2400" b="1" dirty="0">
                <a:solidFill>
                  <a:schemeClr val="bg1"/>
                </a:solidFill>
              </a:rPr>
              <a:t> use it in our ministering; </a:t>
            </a:r>
            <a:r>
              <a:rPr lang="en-US" sz="2400" b="1" u="sng" dirty="0">
                <a:solidFill>
                  <a:schemeClr val="bg1"/>
                </a:solidFill>
              </a:rPr>
              <a:t>he who teaches, in teaching; he who exhorts, in exhortation; he who gives, with liberality; he who leads, with diligence; he who shows mercy, with cheerfulness</a:t>
            </a:r>
            <a:r>
              <a:rPr lang="en-US" sz="2400" b="1" dirty="0">
                <a:solidFill>
                  <a:schemeClr val="bg1"/>
                </a:solidFill>
              </a:rPr>
              <a:t>.”</a:t>
            </a:r>
            <a:endParaRPr lang="en-US" sz="2200" b="1" dirty="0">
              <a:solidFill>
                <a:schemeClr val="bg1"/>
              </a:solidFill>
            </a:endParaRPr>
          </a:p>
        </p:txBody>
      </p:sp>
    </p:spTree>
    <p:extLst>
      <p:ext uri="{BB962C8B-B14F-4D97-AF65-F5344CB8AC3E}">
        <p14:creationId xmlns:p14="http://schemas.microsoft.com/office/powerpoint/2010/main" val="77230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09600" y="304800"/>
            <a:ext cx="7924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chemeClr val="bg1"/>
                </a:solidFill>
              </a:rPr>
              <a:t>Romans 12:9-21 (NKJV): “Let love be without hypocrisy. Abhor what is evil. Cling to what is good. </a:t>
            </a:r>
            <a:r>
              <a:rPr lang="en-US" sz="2000" b="1" u="sng" dirty="0">
                <a:solidFill>
                  <a:schemeClr val="bg1"/>
                </a:solidFill>
              </a:rPr>
              <a:t>Be kindly affectionate to one another with brotherly love</a:t>
            </a:r>
            <a:r>
              <a:rPr lang="en-US" sz="2000" b="1" dirty="0">
                <a:solidFill>
                  <a:schemeClr val="bg1"/>
                </a:solidFill>
              </a:rPr>
              <a:t>, in honor giving preference to one another; not lagging in diligence, fervent in spirit, serving the Lord; rejoicing in hope, patient in tribulation, continuing steadfastly in prayer; distributing to the needs of the saints, given to hospitality. Bless those who persecute </a:t>
            </a:r>
            <a:r>
              <a:rPr lang="en-US" sz="2000" b="1" u="sng" dirty="0">
                <a:solidFill>
                  <a:schemeClr val="bg1"/>
                </a:solidFill>
              </a:rPr>
              <a:t>you</a:t>
            </a:r>
            <a:r>
              <a:rPr lang="en-US" sz="2000" b="1" dirty="0">
                <a:solidFill>
                  <a:schemeClr val="bg1"/>
                </a:solidFill>
              </a:rPr>
              <a:t>; bless and do not curse. Rejoice with those who rejoice, and weep with those who weep. </a:t>
            </a:r>
            <a:r>
              <a:rPr lang="en-US" sz="2000" b="1" u="sng" dirty="0">
                <a:solidFill>
                  <a:schemeClr val="bg1"/>
                </a:solidFill>
              </a:rPr>
              <a:t>Be of the same mind toward one another.</a:t>
            </a:r>
            <a:r>
              <a:rPr lang="en-US" sz="2000" b="1" dirty="0">
                <a:solidFill>
                  <a:schemeClr val="bg1"/>
                </a:solidFill>
              </a:rPr>
              <a:t> Do not set your mind on high things, but associate with the humble. Do not be wise in your own opinion. Repay no one evil for evil. Have regard for good things in the sight of all men. If it is possible, as much as depends on </a:t>
            </a:r>
            <a:r>
              <a:rPr lang="en-US" sz="2000" b="1" u="sng" dirty="0">
                <a:solidFill>
                  <a:schemeClr val="bg1"/>
                </a:solidFill>
              </a:rPr>
              <a:t>you</a:t>
            </a:r>
            <a:r>
              <a:rPr lang="en-US" sz="2000" b="1" dirty="0">
                <a:solidFill>
                  <a:schemeClr val="bg1"/>
                </a:solidFill>
              </a:rPr>
              <a:t>, </a:t>
            </a:r>
            <a:r>
              <a:rPr lang="en-US" sz="2000" b="1" u="sng" dirty="0">
                <a:solidFill>
                  <a:schemeClr val="bg1"/>
                </a:solidFill>
              </a:rPr>
              <a:t>live peaceably with all men</a:t>
            </a:r>
            <a:r>
              <a:rPr lang="en-US" sz="2000" b="1" dirty="0">
                <a:solidFill>
                  <a:schemeClr val="bg1"/>
                </a:solidFill>
              </a:rPr>
              <a:t>. Beloved, do not avenge yourselves, but rather give place to wrath; for it is written, ‘Vengeance is Mine, I will repay,’ says the Lord. Therefore ‘If </a:t>
            </a:r>
            <a:r>
              <a:rPr lang="en-US" sz="2000" b="1" u="sng" dirty="0">
                <a:solidFill>
                  <a:schemeClr val="bg1"/>
                </a:solidFill>
              </a:rPr>
              <a:t>your enemy</a:t>
            </a:r>
            <a:r>
              <a:rPr lang="en-US" sz="2000" b="1" dirty="0">
                <a:solidFill>
                  <a:schemeClr val="bg1"/>
                </a:solidFill>
              </a:rPr>
              <a:t> is hungry, feed him; If he is thirsty, give him a drink; For in so doing </a:t>
            </a:r>
            <a:r>
              <a:rPr lang="en-US" sz="2000" b="1" u="sng" dirty="0">
                <a:solidFill>
                  <a:schemeClr val="bg1"/>
                </a:solidFill>
              </a:rPr>
              <a:t>you</a:t>
            </a:r>
            <a:r>
              <a:rPr lang="en-US" sz="2000" b="1" dirty="0">
                <a:solidFill>
                  <a:schemeClr val="bg1"/>
                </a:solidFill>
              </a:rPr>
              <a:t> will heap coals of fire on his head.’ Do not be overcome by evil, but overcome evil with good.”</a:t>
            </a:r>
          </a:p>
        </p:txBody>
      </p:sp>
    </p:spTree>
    <p:extLst>
      <p:ext uri="{BB962C8B-B14F-4D97-AF65-F5344CB8AC3E}">
        <p14:creationId xmlns:p14="http://schemas.microsoft.com/office/powerpoint/2010/main" val="250185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09600" y="2362200"/>
            <a:ext cx="7924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chemeClr val="bg1"/>
                </a:solidFill>
              </a:rPr>
              <a:t>1 Corinthians 16:2 (NKJV): “On the first day of the week </a:t>
            </a:r>
            <a:r>
              <a:rPr lang="en-US" sz="2200" b="1" u="sng" dirty="0">
                <a:solidFill>
                  <a:schemeClr val="bg1"/>
                </a:solidFill>
              </a:rPr>
              <a:t>let each one of you lay something aside</a:t>
            </a:r>
            <a:r>
              <a:rPr lang="en-US" sz="2200" b="1" dirty="0">
                <a:solidFill>
                  <a:schemeClr val="bg1"/>
                </a:solidFill>
              </a:rPr>
              <a:t>, storing up as he may prosper, that there be no collections when I come.”</a:t>
            </a:r>
          </a:p>
          <a:p>
            <a:pPr eaLnBrk="1" hangingPunct="1"/>
            <a:endParaRPr lang="en-US" sz="2200" b="1" dirty="0">
              <a:solidFill>
                <a:schemeClr val="bg1"/>
              </a:solidFill>
            </a:endParaRPr>
          </a:p>
          <a:p>
            <a:pPr eaLnBrk="1" hangingPunct="1"/>
            <a:r>
              <a:rPr lang="en-US" sz="2200" b="1" dirty="0">
                <a:solidFill>
                  <a:schemeClr val="bg1"/>
                </a:solidFill>
              </a:rPr>
              <a:t>2 Corinthians 9:6-7 (NKJV): “But this I say: He who sows sparingly will also reap sparingly, and he who sows bountifully will also reap bountifully. So let </a:t>
            </a:r>
            <a:r>
              <a:rPr lang="en-US" sz="2200" b="1" u="sng" dirty="0">
                <a:solidFill>
                  <a:schemeClr val="bg1"/>
                </a:solidFill>
              </a:rPr>
              <a:t>each one give as he purposes in his heart</a:t>
            </a:r>
            <a:r>
              <a:rPr lang="en-US" sz="2200" b="1" dirty="0">
                <a:solidFill>
                  <a:schemeClr val="bg1"/>
                </a:solidFill>
              </a:rPr>
              <a:t>, not grudgingly or of necessity; for God loves a cheerful giver.”</a:t>
            </a:r>
          </a:p>
        </p:txBody>
      </p:sp>
    </p:spTree>
    <p:extLst>
      <p:ext uri="{BB962C8B-B14F-4D97-AF65-F5344CB8AC3E}">
        <p14:creationId xmlns:p14="http://schemas.microsoft.com/office/powerpoint/2010/main" val="210227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09600" y="381000"/>
            <a:ext cx="7924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chemeClr val="bg1"/>
                </a:solidFill>
              </a:rPr>
              <a:t>Galatians 6:1-10 (NKJV): “Brethren, if a man is overtaken in any trespass, </a:t>
            </a:r>
            <a:r>
              <a:rPr lang="en-US" sz="2200" b="1" u="sng" dirty="0">
                <a:solidFill>
                  <a:schemeClr val="bg1"/>
                </a:solidFill>
              </a:rPr>
              <a:t>you who are spiritual restore such a one in a spirit of gentleness, considering yourself lest you also be tempted</a:t>
            </a:r>
            <a:r>
              <a:rPr lang="en-US" sz="2200" b="1" dirty="0">
                <a:solidFill>
                  <a:schemeClr val="bg1"/>
                </a:solidFill>
              </a:rPr>
              <a:t>. Bear one another's burdens, and so fulfill the law of Christ. For if anyone thinks himself to be something, when he is nothing, he deceives himself. </a:t>
            </a:r>
            <a:r>
              <a:rPr lang="en-US" sz="2200" b="1" u="sng" dirty="0">
                <a:solidFill>
                  <a:schemeClr val="bg1"/>
                </a:solidFill>
              </a:rPr>
              <a:t>But let each one examine his own work</a:t>
            </a:r>
            <a:r>
              <a:rPr lang="en-US" sz="2200" b="1" dirty="0">
                <a:solidFill>
                  <a:schemeClr val="bg1"/>
                </a:solidFill>
              </a:rPr>
              <a:t>, and then he will have rejoicing in himself alone, and not in another. </a:t>
            </a:r>
            <a:r>
              <a:rPr lang="en-US" sz="2200" b="1" u="sng" dirty="0">
                <a:solidFill>
                  <a:schemeClr val="bg1"/>
                </a:solidFill>
              </a:rPr>
              <a:t>For each one shall bear his own load</a:t>
            </a:r>
            <a:r>
              <a:rPr lang="en-US" sz="2200" b="1" dirty="0">
                <a:solidFill>
                  <a:schemeClr val="bg1"/>
                </a:solidFill>
              </a:rPr>
              <a:t>. Let him who is taught the word share in all good things with him who teaches. Do not be deceived, God is not mocked; for whatever a man sows, that he will also reap. For he who sows to his flesh will of the flesh reap corruption, but he who sows to the Spirit will of the Spirit reap everlasting life. </a:t>
            </a:r>
            <a:r>
              <a:rPr lang="en-US" sz="2200" b="1" u="sng" dirty="0">
                <a:solidFill>
                  <a:schemeClr val="bg1"/>
                </a:solidFill>
              </a:rPr>
              <a:t>And let us not grow weary while doing good</a:t>
            </a:r>
            <a:r>
              <a:rPr lang="en-US" sz="2200" b="1" dirty="0">
                <a:solidFill>
                  <a:schemeClr val="bg1"/>
                </a:solidFill>
              </a:rPr>
              <a:t>, for in due season </a:t>
            </a:r>
            <a:r>
              <a:rPr lang="en-US" sz="2200" b="1" u="sng" dirty="0">
                <a:solidFill>
                  <a:schemeClr val="bg1"/>
                </a:solidFill>
              </a:rPr>
              <a:t>we</a:t>
            </a:r>
            <a:r>
              <a:rPr lang="en-US" sz="2200" b="1" dirty="0">
                <a:solidFill>
                  <a:schemeClr val="bg1"/>
                </a:solidFill>
              </a:rPr>
              <a:t> shall reap if we do not lose heart. Therefore, as </a:t>
            </a:r>
            <a:r>
              <a:rPr lang="en-US" sz="2200" b="1" u="sng" dirty="0">
                <a:solidFill>
                  <a:schemeClr val="bg1"/>
                </a:solidFill>
              </a:rPr>
              <a:t>we</a:t>
            </a:r>
            <a:r>
              <a:rPr lang="en-US" sz="2200" b="1" dirty="0">
                <a:solidFill>
                  <a:schemeClr val="bg1"/>
                </a:solidFill>
              </a:rPr>
              <a:t> have opportunity, let </a:t>
            </a:r>
            <a:r>
              <a:rPr lang="en-US" sz="2200" b="1" u="sng" dirty="0">
                <a:solidFill>
                  <a:schemeClr val="bg1"/>
                </a:solidFill>
              </a:rPr>
              <a:t>us</a:t>
            </a:r>
            <a:r>
              <a:rPr lang="en-US" sz="2200" b="1" dirty="0">
                <a:solidFill>
                  <a:schemeClr val="bg1"/>
                </a:solidFill>
              </a:rPr>
              <a:t> do good to all, especially to those who are of the household of faith.”</a:t>
            </a:r>
          </a:p>
        </p:txBody>
      </p:sp>
    </p:spTree>
    <p:extLst>
      <p:ext uri="{BB962C8B-B14F-4D97-AF65-F5344CB8AC3E}">
        <p14:creationId xmlns:p14="http://schemas.microsoft.com/office/powerpoint/2010/main" val="378880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7640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5138057" y="1447800"/>
            <a:ext cx="365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rgbClr val="EFFC42"/>
                </a:solidFill>
              </a:rPr>
              <a:t>After a 70 year absence, wolves were reintroduced into Yellowstone National Park in 1995</a:t>
            </a:r>
          </a:p>
        </p:txBody>
      </p:sp>
    </p:spTree>
    <p:extLst>
      <p:ext uri="{BB962C8B-B14F-4D97-AF65-F5344CB8AC3E}">
        <p14:creationId xmlns:p14="http://schemas.microsoft.com/office/powerpoint/2010/main" val="5997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254689"/>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Ephesians 4:15-16 (NKJV): “but, speaking the truth in love, may grow up in all things into Him who is the head – Christ – from whom the whole body, joined and knit together by what </a:t>
            </a:r>
            <a:r>
              <a:rPr lang="en-US" sz="2400" b="1" u="sng" dirty="0">
                <a:solidFill>
                  <a:schemeClr val="bg1"/>
                </a:solidFill>
              </a:rPr>
              <a:t>every joint supplies</a:t>
            </a:r>
            <a:r>
              <a:rPr lang="en-US" sz="2400" b="1" dirty="0">
                <a:solidFill>
                  <a:schemeClr val="bg1"/>
                </a:solidFill>
              </a:rPr>
              <a:t>, according to the effective working by which </a:t>
            </a:r>
            <a:r>
              <a:rPr lang="en-US" sz="2400" b="1" u="sng" dirty="0">
                <a:solidFill>
                  <a:schemeClr val="bg1"/>
                </a:solidFill>
              </a:rPr>
              <a:t>every part does its share</a:t>
            </a:r>
            <a:r>
              <a:rPr lang="en-US" sz="2400" b="1" dirty="0">
                <a:solidFill>
                  <a:schemeClr val="bg1"/>
                </a:solidFill>
              </a:rPr>
              <a:t>, causes growth of the body for the </a:t>
            </a:r>
            <a:r>
              <a:rPr lang="en-US" sz="2400" b="1" u="sng" dirty="0">
                <a:solidFill>
                  <a:schemeClr val="bg1"/>
                </a:solidFill>
              </a:rPr>
              <a:t>edifying of itself in love</a:t>
            </a:r>
            <a:r>
              <a:rPr lang="en-US" sz="2400" b="1" dirty="0">
                <a:solidFill>
                  <a:schemeClr val="bg1"/>
                </a:solidFill>
              </a:rPr>
              <a:t>.”</a:t>
            </a:r>
            <a:endParaRPr lang="en-US" altLang="en-US" sz="2400" b="1" dirty="0">
              <a:solidFill>
                <a:srgbClr val="EFFC42"/>
              </a:solidFill>
            </a:endParaRPr>
          </a:p>
        </p:txBody>
      </p:sp>
    </p:spTree>
    <p:extLst>
      <p:ext uri="{BB962C8B-B14F-4D97-AF65-F5344CB8AC3E}">
        <p14:creationId xmlns:p14="http://schemas.microsoft.com/office/powerpoint/2010/main" val="2437990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254689"/>
            <a:ext cx="7924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chemeClr val="bg1"/>
                </a:solidFill>
              </a:rPr>
              <a:t>Colossians 3:18-24 (NKJV): “Wives, submit to </a:t>
            </a:r>
            <a:r>
              <a:rPr lang="en-US" sz="2200" b="1" u="sng" dirty="0">
                <a:solidFill>
                  <a:schemeClr val="bg1"/>
                </a:solidFill>
              </a:rPr>
              <a:t>your own husbands</a:t>
            </a:r>
            <a:r>
              <a:rPr lang="en-US" sz="2200" b="1" dirty="0">
                <a:solidFill>
                  <a:schemeClr val="bg1"/>
                </a:solidFill>
              </a:rPr>
              <a:t>, as is fitting in the Lord. Husbands, love </a:t>
            </a:r>
            <a:r>
              <a:rPr lang="en-US" sz="2200" b="1" u="sng" dirty="0">
                <a:solidFill>
                  <a:schemeClr val="bg1"/>
                </a:solidFill>
              </a:rPr>
              <a:t>your wives</a:t>
            </a:r>
            <a:r>
              <a:rPr lang="en-US" sz="2200" b="1" dirty="0">
                <a:solidFill>
                  <a:schemeClr val="bg1"/>
                </a:solidFill>
              </a:rPr>
              <a:t> and do not be bitter toward them. Children, </a:t>
            </a:r>
            <a:r>
              <a:rPr lang="en-US" sz="2200" b="1" u="sng" dirty="0">
                <a:solidFill>
                  <a:schemeClr val="bg1"/>
                </a:solidFill>
              </a:rPr>
              <a:t>obey your parents</a:t>
            </a:r>
            <a:r>
              <a:rPr lang="en-US" sz="2200" b="1" dirty="0">
                <a:solidFill>
                  <a:schemeClr val="bg1"/>
                </a:solidFill>
              </a:rPr>
              <a:t> in all things, for this is well pleasing to the Lord. Fathers, </a:t>
            </a:r>
            <a:r>
              <a:rPr lang="en-US" sz="2200" b="1" u="sng" dirty="0">
                <a:solidFill>
                  <a:schemeClr val="bg1"/>
                </a:solidFill>
              </a:rPr>
              <a:t>do not provoke your children</a:t>
            </a:r>
            <a:r>
              <a:rPr lang="en-US" sz="2200" b="1" dirty="0">
                <a:solidFill>
                  <a:schemeClr val="bg1"/>
                </a:solidFill>
              </a:rPr>
              <a:t>, lest they become discouraged. Bondservants, obey in all things </a:t>
            </a:r>
            <a:r>
              <a:rPr lang="en-US" sz="2200" b="1" u="sng" dirty="0">
                <a:solidFill>
                  <a:schemeClr val="bg1"/>
                </a:solidFill>
              </a:rPr>
              <a:t>your masters</a:t>
            </a:r>
            <a:r>
              <a:rPr lang="en-US" sz="2200" b="1" dirty="0">
                <a:solidFill>
                  <a:schemeClr val="bg1"/>
                </a:solidFill>
              </a:rPr>
              <a:t> according to the flesh, not with eye service, as men-pleasers, but in sincerity of heart, fearing God. And whatever you do, </a:t>
            </a:r>
            <a:r>
              <a:rPr lang="en-US" sz="2200" b="1" u="sng" dirty="0">
                <a:solidFill>
                  <a:schemeClr val="bg1"/>
                </a:solidFill>
              </a:rPr>
              <a:t>do it heartily, as to the Lord and not to men</a:t>
            </a:r>
            <a:r>
              <a:rPr lang="en-US" sz="2200" b="1" dirty="0">
                <a:solidFill>
                  <a:schemeClr val="bg1"/>
                </a:solidFill>
              </a:rPr>
              <a:t>, knowing that from the Lord </a:t>
            </a:r>
            <a:r>
              <a:rPr lang="en-US" sz="2200" b="1" u="sng" dirty="0">
                <a:solidFill>
                  <a:schemeClr val="bg1"/>
                </a:solidFill>
              </a:rPr>
              <a:t>you</a:t>
            </a:r>
            <a:r>
              <a:rPr lang="en-US" sz="2200" b="1" dirty="0">
                <a:solidFill>
                  <a:schemeClr val="bg1"/>
                </a:solidFill>
              </a:rPr>
              <a:t> will receive the reward of the inheritance; </a:t>
            </a:r>
            <a:r>
              <a:rPr lang="en-US" sz="2200" b="1" u="sng" dirty="0">
                <a:solidFill>
                  <a:schemeClr val="bg1"/>
                </a:solidFill>
              </a:rPr>
              <a:t>for you serve the Lord Christ</a:t>
            </a:r>
            <a:r>
              <a:rPr lang="en-US" sz="2200" b="1" dirty="0">
                <a:solidFill>
                  <a:schemeClr val="bg1"/>
                </a:solidFill>
              </a:rPr>
              <a:t>.”</a:t>
            </a:r>
            <a:endParaRPr lang="en-US" altLang="en-US" sz="2200" b="1" dirty="0">
              <a:solidFill>
                <a:schemeClr val="bg1"/>
              </a:solidFill>
            </a:endParaRPr>
          </a:p>
        </p:txBody>
      </p:sp>
    </p:spTree>
    <p:extLst>
      <p:ext uri="{BB962C8B-B14F-4D97-AF65-F5344CB8AC3E}">
        <p14:creationId xmlns:p14="http://schemas.microsoft.com/office/powerpoint/2010/main" val="403473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254689"/>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Colossians 4:5-6 (NKJV): “Walk in wisdom toward those who are outside, redeeming the time. Let </a:t>
            </a:r>
            <a:r>
              <a:rPr lang="en-US" sz="2400" b="1" u="sng" dirty="0">
                <a:solidFill>
                  <a:schemeClr val="bg1"/>
                </a:solidFill>
              </a:rPr>
              <a:t>your speech</a:t>
            </a:r>
            <a:r>
              <a:rPr lang="en-US" sz="2400" b="1" dirty="0">
                <a:solidFill>
                  <a:schemeClr val="bg1"/>
                </a:solidFill>
              </a:rPr>
              <a:t> always be with grace, seasoned with salt, that </a:t>
            </a:r>
            <a:r>
              <a:rPr lang="en-US" sz="2400" b="1" u="sng" dirty="0">
                <a:solidFill>
                  <a:schemeClr val="bg1"/>
                </a:solidFill>
              </a:rPr>
              <a:t>you</a:t>
            </a:r>
            <a:r>
              <a:rPr lang="en-US" sz="2400" b="1" dirty="0">
                <a:solidFill>
                  <a:schemeClr val="bg1"/>
                </a:solidFill>
              </a:rPr>
              <a:t> may know how </a:t>
            </a:r>
            <a:r>
              <a:rPr lang="en-US" sz="2400" b="1" u="sng" dirty="0">
                <a:solidFill>
                  <a:schemeClr val="bg1"/>
                </a:solidFill>
              </a:rPr>
              <a:t>you</a:t>
            </a:r>
            <a:r>
              <a:rPr lang="en-US" sz="2400" b="1" dirty="0">
                <a:solidFill>
                  <a:schemeClr val="bg1"/>
                </a:solidFill>
              </a:rPr>
              <a:t> ought to answer </a:t>
            </a:r>
            <a:r>
              <a:rPr lang="en-US" sz="2400" b="1" u="sng" dirty="0">
                <a:solidFill>
                  <a:schemeClr val="bg1"/>
                </a:solidFill>
              </a:rPr>
              <a:t>each one</a:t>
            </a:r>
            <a:r>
              <a:rPr lang="en-US" sz="2400" b="1" dirty="0">
                <a:solidFill>
                  <a:schemeClr val="bg1"/>
                </a:solidFill>
              </a:rPr>
              <a:t>.”</a:t>
            </a:r>
            <a:endParaRPr lang="en-US" altLang="en-US" sz="2400" b="1" dirty="0">
              <a:solidFill>
                <a:schemeClr val="bg1"/>
              </a:solidFill>
            </a:endParaRPr>
          </a:p>
        </p:txBody>
      </p:sp>
    </p:spTree>
    <p:extLst>
      <p:ext uri="{BB962C8B-B14F-4D97-AF65-F5344CB8AC3E}">
        <p14:creationId xmlns:p14="http://schemas.microsoft.com/office/powerpoint/2010/main" val="358939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254689"/>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1 Peter 2:11-12 (NKJV): “Beloved, I beg </a:t>
            </a:r>
            <a:r>
              <a:rPr lang="en-US" sz="2400" b="1" i="1" u="sng" dirty="0">
                <a:solidFill>
                  <a:schemeClr val="bg1"/>
                </a:solidFill>
              </a:rPr>
              <a:t>you</a:t>
            </a:r>
            <a:r>
              <a:rPr lang="en-US" sz="2400" b="1" dirty="0">
                <a:solidFill>
                  <a:schemeClr val="bg1"/>
                </a:solidFill>
              </a:rPr>
              <a:t> as sojourners and pilgrims, abstain from fleshly lusts which war against the soul, having your conduct honorable among the Gentiles, that when they speak against you as evildoers, they may, </a:t>
            </a:r>
            <a:r>
              <a:rPr lang="en-US" sz="2400" b="1" u="sng" dirty="0">
                <a:solidFill>
                  <a:schemeClr val="bg1"/>
                </a:solidFill>
              </a:rPr>
              <a:t>by </a:t>
            </a:r>
            <a:r>
              <a:rPr lang="en-US" sz="2400" b="1" i="1" u="sng" dirty="0">
                <a:solidFill>
                  <a:schemeClr val="bg1"/>
                </a:solidFill>
              </a:rPr>
              <a:t>your</a:t>
            </a:r>
            <a:r>
              <a:rPr lang="en-US" sz="2400" b="1" u="sng" dirty="0">
                <a:solidFill>
                  <a:schemeClr val="bg1"/>
                </a:solidFill>
              </a:rPr>
              <a:t> good works</a:t>
            </a:r>
            <a:r>
              <a:rPr lang="en-US" sz="2400" b="1" dirty="0">
                <a:solidFill>
                  <a:schemeClr val="bg1"/>
                </a:solidFill>
              </a:rPr>
              <a:t> which they observe, glorify God in the day of visitation.”</a:t>
            </a:r>
            <a:endParaRPr lang="en-US" altLang="en-US" sz="2400" b="1" dirty="0">
              <a:solidFill>
                <a:schemeClr val="bg1"/>
              </a:solidFill>
            </a:endParaRPr>
          </a:p>
        </p:txBody>
      </p:sp>
    </p:spTree>
    <p:extLst>
      <p:ext uri="{BB962C8B-B14F-4D97-AF65-F5344CB8AC3E}">
        <p14:creationId xmlns:p14="http://schemas.microsoft.com/office/powerpoint/2010/main" val="229004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254689"/>
            <a:ext cx="7924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1 Peter 3:15-17 (NKJV): “But sanctify the Lord God in </a:t>
            </a:r>
            <a:r>
              <a:rPr lang="en-US" sz="2400" b="1" u="sng" dirty="0">
                <a:solidFill>
                  <a:schemeClr val="bg1"/>
                </a:solidFill>
              </a:rPr>
              <a:t>your hearts</a:t>
            </a:r>
            <a:r>
              <a:rPr lang="en-US" sz="2400" b="1" dirty="0">
                <a:solidFill>
                  <a:schemeClr val="bg1"/>
                </a:solidFill>
              </a:rPr>
              <a:t>, and always </a:t>
            </a:r>
            <a:r>
              <a:rPr lang="en-US" sz="2400" b="1" i="1" dirty="0">
                <a:solidFill>
                  <a:schemeClr val="bg1"/>
                </a:solidFill>
              </a:rPr>
              <a:t>be</a:t>
            </a:r>
            <a:r>
              <a:rPr lang="en-US" sz="2400" b="1" dirty="0">
                <a:solidFill>
                  <a:schemeClr val="bg1"/>
                </a:solidFill>
              </a:rPr>
              <a:t> ready to </a:t>
            </a:r>
            <a:r>
              <a:rPr lang="en-US" sz="2400" b="1" i="1" dirty="0">
                <a:solidFill>
                  <a:schemeClr val="bg1"/>
                </a:solidFill>
              </a:rPr>
              <a:t>give</a:t>
            </a:r>
            <a:r>
              <a:rPr lang="en-US" sz="2400" b="1" dirty="0">
                <a:solidFill>
                  <a:schemeClr val="bg1"/>
                </a:solidFill>
              </a:rPr>
              <a:t> a defense to everyone who asks </a:t>
            </a:r>
            <a:r>
              <a:rPr lang="en-US" sz="2400" b="1" u="sng" dirty="0">
                <a:solidFill>
                  <a:schemeClr val="bg1"/>
                </a:solidFill>
              </a:rPr>
              <a:t>you</a:t>
            </a:r>
            <a:r>
              <a:rPr lang="en-US" sz="2400" b="1" dirty="0">
                <a:solidFill>
                  <a:schemeClr val="bg1"/>
                </a:solidFill>
              </a:rPr>
              <a:t> a reason for the hope that is in </a:t>
            </a:r>
            <a:r>
              <a:rPr lang="en-US" sz="2400" b="1" u="sng" dirty="0">
                <a:solidFill>
                  <a:schemeClr val="bg1"/>
                </a:solidFill>
              </a:rPr>
              <a:t>you</a:t>
            </a:r>
            <a:r>
              <a:rPr lang="en-US" sz="2400" b="1" dirty="0">
                <a:solidFill>
                  <a:schemeClr val="bg1"/>
                </a:solidFill>
              </a:rPr>
              <a:t>, </a:t>
            </a:r>
            <a:r>
              <a:rPr lang="en-US" sz="2400" b="1" u="sng" dirty="0">
                <a:solidFill>
                  <a:schemeClr val="bg1"/>
                </a:solidFill>
              </a:rPr>
              <a:t>with meekness and fear</a:t>
            </a:r>
            <a:r>
              <a:rPr lang="en-US" sz="2400" b="1" dirty="0">
                <a:solidFill>
                  <a:schemeClr val="bg1"/>
                </a:solidFill>
              </a:rPr>
              <a:t>; having a good conscience, that when they defame </a:t>
            </a:r>
            <a:r>
              <a:rPr lang="en-US" sz="2400" b="1" u="sng" dirty="0">
                <a:solidFill>
                  <a:schemeClr val="bg1"/>
                </a:solidFill>
              </a:rPr>
              <a:t>you</a:t>
            </a:r>
            <a:r>
              <a:rPr lang="en-US" sz="2400" b="1" dirty="0">
                <a:solidFill>
                  <a:schemeClr val="bg1"/>
                </a:solidFill>
              </a:rPr>
              <a:t> as evildoers, those who revile your good conduct in Christ may be ashamed. For </a:t>
            </a:r>
            <a:r>
              <a:rPr lang="en-US" sz="2400" b="1" i="1" dirty="0">
                <a:solidFill>
                  <a:schemeClr val="bg1"/>
                </a:solidFill>
              </a:rPr>
              <a:t>it is</a:t>
            </a:r>
            <a:r>
              <a:rPr lang="en-US" sz="2400" b="1" dirty="0">
                <a:solidFill>
                  <a:schemeClr val="bg1"/>
                </a:solidFill>
              </a:rPr>
              <a:t> better, if it is the will of God, to suffer for doing good than for doing evil.”</a:t>
            </a:r>
            <a:endParaRPr lang="en-US" altLang="en-US" sz="2400" b="1" dirty="0">
              <a:solidFill>
                <a:schemeClr val="bg1"/>
              </a:solidFill>
            </a:endParaRPr>
          </a:p>
        </p:txBody>
      </p:sp>
    </p:spTree>
    <p:extLst>
      <p:ext uri="{BB962C8B-B14F-4D97-AF65-F5344CB8AC3E}">
        <p14:creationId xmlns:p14="http://schemas.microsoft.com/office/powerpoint/2010/main" val="262863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254689"/>
            <a:ext cx="79248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1 Peter 4:7-11 (NKJV): “</a:t>
            </a:r>
            <a:r>
              <a:rPr lang="en-US" sz="2200" b="1" dirty="0">
                <a:solidFill>
                  <a:schemeClr val="bg1"/>
                </a:solidFill>
              </a:rPr>
              <a:t>But the end of all things is at hand; therefore be serious and watchful in your prayers. </a:t>
            </a:r>
            <a:r>
              <a:rPr lang="en-US" sz="2200" b="1" u="sng" dirty="0">
                <a:solidFill>
                  <a:schemeClr val="bg1"/>
                </a:solidFill>
              </a:rPr>
              <a:t>And above all things have fervent love for one another, for ‘love will cover a multitude of sins.’ Be hospitable to one another without grumbling. As each one has received a gift, minister it to one another</a:t>
            </a:r>
            <a:r>
              <a:rPr lang="en-US" sz="2200" b="1" dirty="0">
                <a:solidFill>
                  <a:schemeClr val="bg1"/>
                </a:solidFill>
              </a:rPr>
              <a:t>, as good stewards of the manifold grace of God. If anyone speaks, </a:t>
            </a:r>
            <a:r>
              <a:rPr lang="en-US" sz="2200" b="1" u="sng" dirty="0">
                <a:solidFill>
                  <a:schemeClr val="bg1"/>
                </a:solidFill>
              </a:rPr>
              <a:t>let him speak</a:t>
            </a:r>
            <a:r>
              <a:rPr lang="en-US" sz="2200" b="1" dirty="0">
                <a:solidFill>
                  <a:schemeClr val="bg1"/>
                </a:solidFill>
              </a:rPr>
              <a:t> as the oracles of God. If anyone ministers, </a:t>
            </a:r>
            <a:r>
              <a:rPr lang="en-US" sz="2200" b="1" u="sng" dirty="0">
                <a:solidFill>
                  <a:schemeClr val="bg1"/>
                </a:solidFill>
              </a:rPr>
              <a:t>let him do</a:t>
            </a:r>
            <a:r>
              <a:rPr lang="en-US" sz="2200" b="1" dirty="0">
                <a:solidFill>
                  <a:schemeClr val="bg1"/>
                </a:solidFill>
              </a:rPr>
              <a:t> it as with the ability which God supplies, that in all things God may be glorified through Jesus Christ, to whom belong the glory and the dominion forever and ever. Amen.”</a:t>
            </a:r>
            <a:endParaRPr lang="en-US" altLang="en-US" sz="2200" b="1" dirty="0">
              <a:solidFill>
                <a:schemeClr val="bg1"/>
              </a:solidFill>
            </a:endParaRPr>
          </a:p>
        </p:txBody>
      </p:sp>
    </p:spTree>
    <p:extLst>
      <p:ext uri="{BB962C8B-B14F-4D97-AF65-F5344CB8AC3E}">
        <p14:creationId xmlns:p14="http://schemas.microsoft.com/office/powerpoint/2010/main" val="182510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438400"/>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b="1" dirty="0">
                <a:solidFill>
                  <a:srgbClr val="EFFC42"/>
                </a:solidFill>
              </a:rPr>
              <a:t>By each Christian doing their job, we can make everything better! </a:t>
            </a:r>
          </a:p>
          <a:p>
            <a:pPr marL="1085850" lvl="1" indent="-342900" eaLnBrk="1" hangingPunct="1">
              <a:buFont typeface="Arial" panose="020B0604020202020204" pitchFamily="34" charset="0"/>
              <a:buChar char="•"/>
            </a:pPr>
            <a:r>
              <a:rPr lang="en-US" altLang="en-US" sz="2400" b="1" dirty="0">
                <a:solidFill>
                  <a:schemeClr val="bg1"/>
                </a:solidFill>
              </a:rPr>
              <a:t>Our homes</a:t>
            </a:r>
          </a:p>
          <a:p>
            <a:pPr marL="1085850" lvl="1" indent="-342900" eaLnBrk="1" hangingPunct="1">
              <a:buFont typeface="Arial" panose="020B0604020202020204" pitchFamily="34" charset="0"/>
              <a:buChar char="•"/>
            </a:pPr>
            <a:r>
              <a:rPr lang="en-US" altLang="en-US" sz="2400" b="1" dirty="0">
                <a:solidFill>
                  <a:schemeClr val="bg1"/>
                </a:solidFill>
              </a:rPr>
              <a:t>Our workplaces</a:t>
            </a:r>
          </a:p>
          <a:p>
            <a:pPr marL="1085850" lvl="1" indent="-342900" eaLnBrk="1" hangingPunct="1">
              <a:buFont typeface="Arial" panose="020B0604020202020204" pitchFamily="34" charset="0"/>
              <a:buChar char="•"/>
            </a:pPr>
            <a:r>
              <a:rPr lang="en-US" altLang="en-US" sz="2400" b="1" dirty="0">
                <a:solidFill>
                  <a:schemeClr val="bg1"/>
                </a:solidFill>
              </a:rPr>
              <a:t>Our neighborhoods</a:t>
            </a:r>
          </a:p>
          <a:p>
            <a:pPr marL="1085850" lvl="1" indent="-342900" eaLnBrk="1" hangingPunct="1">
              <a:buFont typeface="Arial" panose="020B0604020202020204" pitchFamily="34" charset="0"/>
              <a:buChar char="•"/>
            </a:pPr>
            <a:r>
              <a:rPr lang="en-US" altLang="en-US" sz="2400" b="1" dirty="0">
                <a:solidFill>
                  <a:schemeClr val="bg1"/>
                </a:solidFill>
              </a:rPr>
              <a:t>Our communities</a:t>
            </a:r>
          </a:p>
          <a:p>
            <a:pPr marL="1085850" lvl="1" indent="-342900" eaLnBrk="1" hangingPunct="1">
              <a:buFont typeface="Arial" panose="020B0604020202020204" pitchFamily="34" charset="0"/>
              <a:buChar char="•"/>
            </a:pPr>
            <a:r>
              <a:rPr lang="en-US" altLang="en-US" sz="2400" b="1" dirty="0">
                <a:solidFill>
                  <a:schemeClr val="bg1"/>
                </a:solidFill>
              </a:rPr>
              <a:t>Our congregation</a:t>
            </a:r>
          </a:p>
        </p:txBody>
      </p:sp>
    </p:spTree>
    <p:extLst>
      <p:ext uri="{BB962C8B-B14F-4D97-AF65-F5344CB8AC3E}">
        <p14:creationId xmlns:p14="http://schemas.microsoft.com/office/powerpoint/2010/main" val="378987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09600" y="2438400"/>
            <a:ext cx="792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b="1" dirty="0">
                <a:solidFill>
                  <a:srgbClr val="EFFC42"/>
                </a:solidFill>
              </a:rPr>
              <a:t>If you are not a Christian today, you can make everything better by repenting of your sins and being baptized to wash them all away! That is how you can make yourself a better person serving Christ and make the world a better place. </a:t>
            </a:r>
          </a:p>
          <a:p>
            <a:pPr marL="342900" indent="-342900" eaLnBrk="1" hangingPunct="1">
              <a:buFont typeface="Arial" panose="020B0604020202020204" pitchFamily="34" charset="0"/>
              <a:buChar char="•"/>
            </a:pPr>
            <a:endParaRPr lang="en-US" altLang="en-US" sz="2400" b="1" dirty="0">
              <a:solidFill>
                <a:srgbClr val="EFFC42"/>
              </a:solidFill>
            </a:endParaRPr>
          </a:p>
          <a:p>
            <a:pPr marL="342900" indent="-342900" eaLnBrk="1" hangingPunct="1">
              <a:buFont typeface="Arial" panose="020B0604020202020204" pitchFamily="34" charset="0"/>
              <a:buChar char="•"/>
            </a:pPr>
            <a:r>
              <a:rPr lang="en-US" altLang="en-US" sz="2400" b="1" dirty="0">
                <a:solidFill>
                  <a:srgbClr val="EFFC42"/>
                </a:solidFill>
              </a:rPr>
              <a:t>Notice our last passage in </a:t>
            </a:r>
            <a:r>
              <a:rPr lang="en-US" altLang="en-US" sz="2400" b="1" dirty="0">
                <a:solidFill>
                  <a:schemeClr val="bg1"/>
                </a:solidFill>
              </a:rPr>
              <a:t>Matthew 28:18-20.</a:t>
            </a:r>
          </a:p>
        </p:txBody>
      </p:sp>
    </p:spTree>
    <p:extLst>
      <p:ext uri="{BB962C8B-B14F-4D97-AF65-F5344CB8AC3E}">
        <p14:creationId xmlns:p14="http://schemas.microsoft.com/office/powerpoint/2010/main" val="5738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642870" y="2239420"/>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rPr>
              <a:t>Matthew 28:18-20 (NKJV): “And Jesus came and spoke to them, saying, ‘All authority has been given to Me in heaven and on earth. </a:t>
            </a:r>
            <a:r>
              <a:rPr lang="en-US" sz="2400" b="1" u="sng" dirty="0">
                <a:solidFill>
                  <a:schemeClr val="bg1"/>
                </a:solidFill>
              </a:rPr>
              <a:t>Go therefore and make disciples of all the nations, baptizing them in the name of the Father and of the Son and of the Holy Spirit, teaching them to observe all things that I have commanded you</a:t>
            </a:r>
            <a:r>
              <a:rPr lang="en-US" sz="2400" b="1" dirty="0">
                <a:solidFill>
                  <a:schemeClr val="bg1"/>
                </a:solidFill>
              </a:rPr>
              <a:t>; and lo, </a:t>
            </a:r>
            <a:r>
              <a:rPr lang="en-US" sz="2400" b="1" u="sng" dirty="0">
                <a:solidFill>
                  <a:schemeClr val="bg1"/>
                </a:solidFill>
              </a:rPr>
              <a:t>I am with you always</a:t>
            </a:r>
            <a:r>
              <a:rPr lang="en-US" sz="2400" b="1" dirty="0">
                <a:solidFill>
                  <a:schemeClr val="bg1"/>
                </a:solidFill>
              </a:rPr>
              <a:t>, even to the end of the age.’ Amen.”</a:t>
            </a:r>
          </a:p>
        </p:txBody>
      </p:sp>
    </p:spTree>
    <p:extLst>
      <p:ext uri="{BB962C8B-B14F-4D97-AF65-F5344CB8AC3E}">
        <p14:creationId xmlns:p14="http://schemas.microsoft.com/office/powerpoint/2010/main" val="274768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7640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5129348" y="685800"/>
            <a:ext cx="3657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chemeClr val="bg1"/>
                </a:solidFill>
              </a:rPr>
              <a:t>AM I DOING MY PART?</a:t>
            </a:r>
          </a:p>
          <a:p>
            <a:pPr algn="ctr" eaLnBrk="1" hangingPunct="1"/>
            <a:endParaRPr lang="en-US" altLang="en-US" sz="3200" b="1" dirty="0">
              <a:solidFill>
                <a:schemeClr val="bg1"/>
              </a:solidFill>
            </a:endParaRPr>
          </a:p>
          <a:p>
            <a:pPr algn="ctr" eaLnBrk="1" hangingPunct="1"/>
            <a:r>
              <a:rPr lang="en-US" altLang="en-US" sz="3200" b="1" dirty="0">
                <a:solidFill>
                  <a:schemeClr val="bg1"/>
                </a:solidFill>
              </a:rPr>
              <a:t>HOW ABOUT YOU TODAY?</a:t>
            </a:r>
          </a:p>
          <a:p>
            <a:pPr algn="ctr" eaLnBrk="1" hangingPunct="1"/>
            <a:endParaRPr lang="en-US" altLang="en-US" sz="3200" b="1" dirty="0">
              <a:solidFill>
                <a:schemeClr val="bg1"/>
              </a:solidFill>
            </a:endParaRPr>
          </a:p>
          <a:p>
            <a:pPr algn="ctr" eaLnBrk="1" hangingPunct="1"/>
            <a:r>
              <a:rPr lang="en-US" altLang="en-US" sz="3600" b="1" dirty="0">
                <a:solidFill>
                  <a:srgbClr val="FFFF00"/>
                </a:solidFill>
              </a:rPr>
              <a:t>ARE YOU DOING YOUR PART?</a:t>
            </a:r>
          </a:p>
        </p:txBody>
      </p:sp>
    </p:spTree>
    <p:extLst>
      <p:ext uri="{BB962C8B-B14F-4D97-AF65-F5344CB8AC3E}">
        <p14:creationId xmlns:p14="http://schemas.microsoft.com/office/powerpoint/2010/main" val="8572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3000" b="-33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57200" y="457200"/>
            <a:ext cx="830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u="sng" dirty="0"/>
              <a:t>Wolves made things much better for plants and animals</a:t>
            </a:r>
          </a:p>
          <a:p>
            <a:pPr marL="342900" indent="-342900" eaLnBrk="1" hangingPunct="1">
              <a:buFont typeface="Arial" panose="020B0604020202020204" pitchFamily="34" charset="0"/>
              <a:buChar char="•"/>
            </a:pPr>
            <a:r>
              <a:rPr lang="en-US" altLang="en-US" sz="2400" dirty="0"/>
              <a:t>Overgrazing by deer and elk decreased</a:t>
            </a:r>
          </a:p>
          <a:p>
            <a:pPr marL="342900" indent="-342900" eaLnBrk="1" hangingPunct="1">
              <a:buFont typeface="Arial" panose="020B0604020202020204" pitchFamily="34" charset="0"/>
              <a:buChar char="•"/>
            </a:pPr>
            <a:r>
              <a:rPr lang="en-US" altLang="en-US" sz="2400" dirty="0"/>
              <a:t>Aspen, willow, and cottonwood trees again grew</a:t>
            </a:r>
          </a:p>
          <a:p>
            <a:pPr marL="342900" indent="-342900" eaLnBrk="1" hangingPunct="1">
              <a:buFont typeface="Arial" panose="020B0604020202020204" pitchFamily="34" charset="0"/>
              <a:buChar char="•"/>
            </a:pPr>
            <a:r>
              <a:rPr lang="en-US" altLang="en-US" sz="2400" dirty="0"/>
              <a:t>Beaver returned to make ponds which helped otter, duck, muskrat, fish, reptiles, and amphibians</a:t>
            </a:r>
          </a:p>
          <a:p>
            <a:pPr marL="342900" indent="-342900" eaLnBrk="1" hangingPunct="1">
              <a:buFont typeface="Arial" panose="020B0604020202020204" pitchFamily="34" charset="0"/>
              <a:buChar char="•"/>
            </a:pPr>
            <a:r>
              <a:rPr lang="en-US" altLang="en-US" sz="2400" dirty="0"/>
              <a:t>Trees remarkably grew at 5 times the rate they had grown previously</a:t>
            </a:r>
          </a:p>
          <a:p>
            <a:pPr marL="342900" indent="-342900" eaLnBrk="1" hangingPunct="1">
              <a:buFont typeface="Arial" panose="020B0604020202020204" pitchFamily="34" charset="0"/>
              <a:buChar char="•"/>
            </a:pPr>
            <a:r>
              <a:rPr lang="en-US" altLang="en-US" sz="2400" dirty="0"/>
              <a:t>Erosion along streams and lakes decreased</a:t>
            </a:r>
          </a:p>
          <a:p>
            <a:pPr marL="342900" indent="-342900" eaLnBrk="1" hangingPunct="1">
              <a:buFont typeface="Arial" panose="020B0604020202020204" pitchFamily="34" charset="0"/>
              <a:buChar char="•"/>
            </a:pPr>
            <a:r>
              <a:rPr lang="en-US" altLang="en-US" sz="2400" dirty="0"/>
              <a:t>Migratory song birds numbers increased dramatically</a:t>
            </a:r>
          </a:p>
          <a:p>
            <a:pPr marL="342900" indent="-342900" eaLnBrk="1" hangingPunct="1">
              <a:buFont typeface="Arial" panose="020B0604020202020204" pitchFamily="34" charset="0"/>
              <a:buChar char="•"/>
            </a:pPr>
            <a:r>
              <a:rPr lang="en-US" altLang="en-US" sz="2400" dirty="0"/>
              <a:t>Fish and aquatic animals grew in numbers</a:t>
            </a:r>
          </a:p>
          <a:p>
            <a:pPr marL="342900" indent="-342900" eaLnBrk="1" hangingPunct="1">
              <a:buFont typeface="Arial" panose="020B0604020202020204" pitchFamily="34" charset="0"/>
              <a:buChar char="•"/>
            </a:pPr>
            <a:r>
              <a:rPr lang="en-US" altLang="en-US" sz="2400" dirty="0"/>
              <a:t>Less coyotes (because of wolves) meant more rabbits and mice (food) for hawks, fox, weasels, and badgers</a:t>
            </a:r>
          </a:p>
          <a:p>
            <a:pPr marL="342900" indent="-342900" eaLnBrk="1" hangingPunct="1">
              <a:buFont typeface="Arial" panose="020B0604020202020204" pitchFamily="34" charset="0"/>
              <a:buChar char="•"/>
            </a:pPr>
            <a:r>
              <a:rPr lang="en-US" altLang="en-US" sz="2400" dirty="0"/>
              <a:t>Ravens and eagles fed on carrion left by the wolves</a:t>
            </a:r>
          </a:p>
          <a:p>
            <a:pPr marL="342900" indent="-342900" eaLnBrk="1" hangingPunct="1">
              <a:buFont typeface="Arial" panose="020B0604020202020204" pitchFamily="34" charset="0"/>
              <a:buChar char="•"/>
            </a:pPr>
            <a:r>
              <a:rPr lang="en-US" altLang="en-US" sz="2400" dirty="0"/>
              <a:t>More plants and shrubs produced berries which helped to have more bears</a:t>
            </a:r>
          </a:p>
        </p:txBody>
      </p:sp>
    </p:spTree>
    <p:extLst>
      <p:ext uri="{BB962C8B-B14F-4D97-AF65-F5344CB8AC3E}">
        <p14:creationId xmlns:p14="http://schemas.microsoft.com/office/powerpoint/2010/main" val="5722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3000" b="-33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57200" y="457200"/>
            <a:ext cx="8153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u="sng" dirty="0"/>
              <a:t>Wolves made things much better for the rivers!</a:t>
            </a:r>
          </a:p>
          <a:p>
            <a:pPr marL="342900" indent="-342900" eaLnBrk="1" hangingPunct="1">
              <a:buFont typeface="Arial" panose="020B0604020202020204" pitchFamily="34" charset="0"/>
              <a:buChar char="•"/>
            </a:pPr>
            <a:r>
              <a:rPr lang="en-US" sz="2400" dirty="0"/>
              <a:t>There was less erosion. </a:t>
            </a:r>
          </a:p>
          <a:p>
            <a:pPr marL="342900" indent="-342900" eaLnBrk="1" hangingPunct="1">
              <a:buFont typeface="Arial" panose="020B0604020202020204" pitchFamily="34" charset="0"/>
              <a:buChar char="•"/>
            </a:pPr>
            <a:r>
              <a:rPr lang="en-US" sz="2400" dirty="0"/>
              <a:t>More pools formed and more riffle sections, which were great for wildlife and fish habitats </a:t>
            </a:r>
          </a:p>
          <a:p>
            <a:pPr marL="342900" indent="-342900" eaLnBrk="1" hangingPunct="1">
              <a:buFont typeface="Arial" panose="020B0604020202020204" pitchFamily="34" charset="0"/>
              <a:buChar char="•"/>
            </a:pPr>
            <a:r>
              <a:rPr lang="en-US" sz="2400" dirty="0"/>
              <a:t>The regenerating forests stabilized the river banks so that they collapsed less often, so rivers became more fixed in their course</a:t>
            </a:r>
          </a:p>
          <a:p>
            <a:pPr marL="342900" indent="-342900" eaLnBrk="1" hangingPunct="1">
              <a:buFont typeface="Arial" panose="020B0604020202020204" pitchFamily="34" charset="0"/>
              <a:buChar char="•"/>
            </a:pPr>
            <a:r>
              <a:rPr lang="en-US" sz="2400" dirty="0"/>
              <a:t>By driving the deer out (for decades Yellowstone was overgrazed) of some places and the vegetation recovering on the valley sides, there was less soil erosion, because the vegetation stabilized </a:t>
            </a:r>
          </a:p>
          <a:p>
            <a:pPr marL="342900" indent="-342900" eaLnBrk="1" hangingPunct="1">
              <a:buFont typeface="Arial" panose="020B0604020202020204" pitchFamily="34" charset="0"/>
              <a:buChar char="•"/>
            </a:pPr>
            <a:r>
              <a:rPr lang="en-US" sz="2400" dirty="0"/>
              <a:t>Wolves, small in number, transformed the ecosystem and physical geography of the 2,219,791 acre Yellowstone National Park!</a:t>
            </a:r>
            <a:endParaRPr lang="en-US" altLang="en-US" sz="2400" dirty="0"/>
          </a:p>
        </p:txBody>
      </p:sp>
    </p:spTree>
    <p:extLst>
      <p:ext uri="{BB962C8B-B14F-4D97-AF65-F5344CB8AC3E}">
        <p14:creationId xmlns:p14="http://schemas.microsoft.com/office/powerpoint/2010/main" val="54614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826" y="306978"/>
            <a:ext cx="1524000" cy="19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585952" y="2855073"/>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n-US" altLang="en-US" sz="2400" b="1" dirty="0">
                <a:solidFill>
                  <a:srgbClr val="EFFC42"/>
                </a:solidFill>
              </a:rPr>
              <a:t>By one animal being introduced and by one animal doing it’s part, everything got better! The natural balance God had created was restored.</a:t>
            </a:r>
          </a:p>
        </p:txBody>
      </p:sp>
    </p:spTree>
    <p:extLst>
      <p:ext uri="{BB962C8B-B14F-4D97-AF65-F5344CB8AC3E}">
        <p14:creationId xmlns:p14="http://schemas.microsoft.com/office/powerpoint/2010/main" val="40435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1219200" cy="152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246" y="727050"/>
            <a:ext cx="3552787" cy="266459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715278"/>
            <a:ext cx="3398520" cy="2673734"/>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0840" y="3581400"/>
            <a:ext cx="4114800" cy="2743200"/>
          </a:xfrm>
          <a:prstGeom prst="rect">
            <a:avLst/>
          </a:prstGeom>
        </p:spPr>
      </p:pic>
    </p:spTree>
    <p:extLst>
      <p:ext uri="{BB962C8B-B14F-4D97-AF65-F5344CB8AC3E}">
        <p14:creationId xmlns:p14="http://schemas.microsoft.com/office/powerpoint/2010/main" val="152381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1219200" cy="152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 r="-8379"/>
          <a:stretch/>
        </p:blipFill>
        <p:spPr>
          <a:xfrm>
            <a:off x="4377341" y="2931907"/>
            <a:ext cx="4750893" cy="3158838"/>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734" y="399392"/>
            <a:ext cx="3801901" cy="253777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10" y="2937162"/>
            <a:ext cx="4429634" cy="315883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399392"/>
            <a:ext cx="3383693" cy="2537770"/>
          </a:xfrm>
          <a:prstGeom prst="rect">
            <a:avLst/>
          </a:prstGeom>
        </p:spPr>
      </p:pic>
    </p:spTree>
    <p:extLst>
      <p:ext uri="{BB962C8B-B14F-4D97-AF65-F5344CB8AC3E}">
        <p14:creationId xmlns:p14="http://schemas.microsoft.com/office/powerpoint/2010/main" val="12786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1219200" cy="152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271" y="378372"/>
            <a:ext cx="3281458" cy="1278402"/>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1" y="380999"/>
            <a:ext cx="3581400" cy="2686051"/>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509" y="1885163"/>
            <a:ext cx="3200400" cy="2007655"/>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207" y="3356932"/>
            <a:ext cx="5041446" cy="2823210"/>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5785" y="4118769"/>
            <a:ext cx="3226430" cy="2141543"/>
          </a:xfrm>
          <a:prstGeom prst="rect">
            <a:avLst/>
          </a:prstGeom>
        </p:spPr>
      </p:pic>
    </p:spTree>
    <p:extLst>
      <p:ext uri="{BB962C8B-B14F-4D97-AF65-F5344CB8AC3E}">
        <p14:creationId xmlns:p14="http://schemas.microsoft.com/office/powerpoint/2010/main" val="69367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4" name="Picture 4" descr="1521AE13-6256-4121-AD32DC27E395E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1219200" cy="152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115" y="388620"/>
            <a:ext cx="2651891" cy="1898754"/>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r="19511"/>
          <a:stretch/>
        </p:blipFill>
        <p:spPr>
          <a:xfrm>
            <a:off x="6017681" y="4280553"/>
            <a:ext cx="2774519" cy="2292322"/>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28720" t="15532"/>
          <a:stretch/>
        </p:blipFill>
        <p:spPr>
          <a:xfrm>
            <a:off x="3223725" y="4306153"/>
            <a:ext cx="2793957" cy="222052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7682" y="2298681"/>
            <a:ext cx="2774520" cy="2219617"/>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065" y="2183988"/>
            <a:ext cx="3043345" cy="2236859"/>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526" t="23583" r="-526" b="13317"/>
          <a:stretch/>
        </p:blipFill>
        <p:spPr>
          <a:xfrm>
            <a:off x="4301358" y="388620"/>
            <a:ext cx="4495800" cy="189711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1777" y="2183989"/>
            <a:ext cx="2796074" cy="2236859"/>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066" y="4280553"/>
            <a:ext cx="2807659" cy="2246128"/>
          </a:xfrm>
          <a:prstGeom prst="rect">
            <a:avLst/>
          </a:prstGeom>
        </p:spPr>
      </p:pic>
    </p:spTree>
    <p:extLst>
      <p:ext uri="{BB962C8B-B14F-4D97-AF65-F5344CB8AC3E}">
        <p14:creationId xmlns:p14="http://schemas.microsoft.com/office/powerpoint/2010/main" val="4278850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2102</Words>
  <Application>Microsoft Office PowerPoint</Application>
  <PresentationFormat>On-screen Show (4:3)</PresentationFormat>
  <Paragraphs>69</Paragraphs>
  <Slides>29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 I Doing My Part?</dc:title>
  <dc:creator>Murray Wade</dc:creator>
  <cp:lastModifiedBy>Richard Lidh</cp:lastModifiedBy>
  <cp:revision>45</cp:revision>
  <cp:lastPrinted>2024-12-07T20:27:53Z</cp:lastPrinted>
  <dcterms:created xsi:type="dcterms:W3CDTF">2014-11-01T11:42:55Z</dcterms:created>
  <dcterms:modified xsi:type="dcterms:W3CDTF">2024-12-07T20:28:23Z</dcterms:modified>
</cp:coreProperties>
</file>